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Amatic SC"/>
      <p:regular r:id="rId61"/>
      <p:bold r:id="rId62"/>
    </p:embeddedFont>
    <p:embeddedFont>
      <p:font typeface="Source Code Pr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maticSC-bold.fntdata"/><Relationship Id="rId61" Type="http://schemas.openxmlformats.org/officeDocument/2006/relationships/font" Target="fonts/AmaticSC-regular.fntdata"/><Relationship Id="rId20" Type="http://schemas.openxmlformats.org/officeDocument/2006/relationships/slide" Target="slides/slide15.xml"/><Relationship Id="rId64" Type="http://schemas.openxmlformats.org/officeDocument/2006/relationships/font" Target="fonts/SourceCodePro-bold.fntdata"/><Relationship Id="rId63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66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65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567599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567599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c9a52c45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c9a52c45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c9a52c4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c9a52c4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9a52c45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c9a52c45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c9a52c45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c9a52c45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c9a52c45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c9a52c45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c9a52c45c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c9a52c45c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c9a52c45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c9a52c45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d02f7b3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d02f7b3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d02f7b3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d02f7b3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d02f7b3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d02f7b3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aa576af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aa576af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d02f7b3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d02f7b3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d02f7b3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d02f7b3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d02f7b3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d02f7b3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d02f7b3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d02f7b3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d02f7b3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d02f7b3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d02f7b3c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d02f7b3c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d02f7b3c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d02f7b3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d02f7b3c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d02f7b3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d02f7b3c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d02f7b3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d02f7b3c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d02f7b3c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c9a52c4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c9a52c4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d02f7b3c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d02f7b3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d02f7b3c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d02f7b3c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d02f7b3c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d02f7b3c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02f7b3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02f7b3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cabe6d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cabe6d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cabe6df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cabe6df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cabe6df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cabe6df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cabe6d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cabe6d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cabe6df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cabe6df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cabe6df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cabe6df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c9a52c45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c9a52c45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cabe6df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cabe6df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cabe6df9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cabe6df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fd4a3c4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fd4a3c4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fd4a3c4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fd4a3c4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fd4a3c4e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fd4a3c4e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fd4a3c4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fd4a3c4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fd4a3c4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fd4a3c4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fd4a3c4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fd4a3c4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fd4a3c4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fd4a3c4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fd4a3c4e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fd4a3c4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c9a52c4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c9a52c4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fd4a3c4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fd4a3c4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fd4a3c4e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fd4a3c4e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fd4a3c4e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fd4a3c4e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fd4a3c4e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fd4a3c4e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fd4a3c4e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fd4a3c4e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fd4a3c4e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fd4a3c4e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9a52c45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c9a52c45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c9a52c4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c9a52c4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c9a52c45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c9a52c45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c9a52c45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c9a52c45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593200" y="763075"/>
            <a:ext cx="7867500" cy="25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6888">
                <a:solidFill>
                  <a:schemeClr val="dk1"/>
                </a:solidFill>
              </a:rPr>
              <a:t>COUNTERS</a:t>
            </a:r>
            <a:endParaRPr sz="68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en" sz="2444">
                <a:solidFill>
                  <a:schemeClr val="dk1"/>
                </a:solidFill>
              </a:rPr>
              <a:t>Chapter 9</a:t>
            </a:r>
            <a:endParaRPr sz="2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71" y="327850"/>
            <a:ext cx="2324150" cy="22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049" y="327850"/>
            <a:ext cx="2383376" cy="27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4-Bit Synchronous Binary Counter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88" y="1340550"/>
            <a:ext cx="51720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Synchronous Decade Counter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3" y="1527175"/>
            <a:ext cx="76485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Synchronous Decade Counter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75" y="1457700"/>
            <a:ext cx="5240449" cy="26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SYNCHRONOUS BINARY COUNTER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6" y="1265921"/>
            <a:ext cx="2180175" cy="1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447" y="1228672"/>
            <a:ext cx="4014376" cy="36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Up/Down Synchronous Counters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Also called a bidirectional counter.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00" y="1257825"/>
            <a:ext cx="33337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88" y="1789513"/>
            <a:ext cx="32099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951" y="2766775"/>
            <a:ext cx="3008450" cy="1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Up/Down Synchronous Counters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38" y="1093838"/>
            <a:ext cx="58388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Up/Down Synchronous Counters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050" y="1037577"/>
            <a:ext cx="4875975" cy="40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Up/Down Synchronous Counters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Elevators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00" y="1408350"/>
            <a:ext cx="3373150" cy="3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Asynchronous Cascading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Total states = 4*8=32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75" y="2488838"/>
            <a:ext cx="59626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ynchronous Cascading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Total counts = 10*10=100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13" y="2304238"/>
            <a:ext cx="69627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999" y="130600"/>
            <a:ext cx="2650050" cy="21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Counters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91325"/>
            <a:ext cx="813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asynchronous counter flip-flops (FF) do not change states at exactly the same time  because they do not have a common clock pulse.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2674913"/>
            <a:ext cx="44196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125" y="2624800"/>
            <a:ext cx="3490848" cy="1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Synchronous Cascading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Frequency division by 10*10*10= 1000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50" y="2171388"/>
            <a:ext cx="74676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1415225"/>
            <a:ext cx="8119325" cy="2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01" y="1093850"/>
            <a:ext cx="5836624" cy="382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Cascaded Counters with Truncated Sequences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1720025"/>
            <a:ext cx="8591475" cy="34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241375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Cascaded Counters with Truncated Sequences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Also known as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full-modulus cascading.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2^16 = 65536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65536 - 40000 = 25536 (63C0 in Hex)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25536 states should be deleted.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Cascaded Counters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261475" y="1178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00" y="1458288"/>
            <a:ext cx="72009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 Decoding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Active HIGH Decoding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Active Low Decoding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Will use NAND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486" y="946723"/>
            <a:ext cx="5796789" cy="36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 Decoding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9513"/>
            <a:ext cx="73152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Decoding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3" y="1427563"/>
            <a:ext cx="4388092" cy="29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4">
            <a:alphaModFix/>
          </a:blip>
          <a:srcRect b="0" l="0" r="0" t="6890"/>
          <a:stretch/>
        </p:blipFill>
        <p:spPr>
          <a:xfrm>
            <a:off x="4680500" y="1868525"/>
            <a:ext cx="4282750" cy="19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 Decoding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88" y="1093850"/>
            <a:ext cx="612457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Asynchronous Counters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426" y="1937300"/>
            <a:ext cx="4708000" cy="19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72" y="1421197"/>
            <a:ext cx="3006850" cy="1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Decoding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199" y="120550"/>
            <a:ext cx="3639100" cy="47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Counter Decoding ~ Strobing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94" y="1299000"/>
            <a:ext cx="7170406" cy="3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 Decoding ~ Strobing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88" y="1093850"/>
            <a:ext cx="5222024" cy="39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</a:t>
            </a:r>
            <a:r>
              <a:rPr lang="en">
                <a:solidFill>
                  <a:schemeClr val="dk1"/>
                </a:solidFill>
              </a:rPr>
              <a:t> Applications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228675"/>
            <a:ext cx="4951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 Digital Clock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75" y="914725"/>
            <a:ext cx="6110674" cy="4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State Machines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state machine is a sequential circuit having a limited (finite) number of states </a:t>
            </a:r>
            <a:r>
              <a:rPr lang="en">
                <a:solidFill>
                  <a:schemeClr val="dk1"/>
                </a:solidFill>
              </a:rPr>
              <a:t>occurring</a:t>
            </a:r>
            <a:r>
              <a:rPr lang="en">
                <a:solidFill>
                  <a:schemeClr val="dk1"/>
                </a:solidFill>
              </a:rPr>
              <a:t> in a prescribed order.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Moore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outputs depend only on the internal present state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Mealy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outputs depend on both the internal prese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nt 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state and on the inputs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00" y="3260125"/>
            <a:ext cx="5768574" cy="18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Moore Machine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1308552"/>
            <a:ext cx="7504500" cy="35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Mealy Machine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900" y="1228676"/>
            <a:ext cx="6979451" cy="3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 State Machine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State Diagram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2: Next-State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3: Flip-Flop Transition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Step 4: Karnaugh Maps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State Diagram</a:t>
            </a:r>
            <a:endParaRPr/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250" y="1260475"/>
            <a:ext cx="53721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Next-State Table</a:t>
            </a:r>
            <a:endParaRPr/>
          </a:p>
        </p:txBody>
      </p:sp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38" y="1285475"/>
            <a:ext cx="53244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3-Bit Asynchronous Binary Counter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23" y="1179150"/>
            <a:ext cx="4896800" cy="37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Flip-Flop Transition Table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913" y="1228675"/>
            <a:ext cx="46958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Karnaugh Maps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274" y="1137725"/>
            <a:ext cx="5078600" cy="3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Karnaugh Maps</a:t>
            </a:r>
            <a:endParaRPr/>
          </a:p>
        </p:txBody>
      </p:sp>
      <p:sp>
        <p:nvSpPr>
          <p:cNvPr id="353" name="Google Shape;353;p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675" y="1228675"/>
            <a:ext cx="5312650" cy="3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Logic Expressions for Flip-Flop Inputs</a:t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53" y="1448400"/>
            <a:ext cx="4413575" cy="2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6: Counter Implementation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81" y="1286500"/>
            <a:ext cx="6256850" cy="29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Synchronous </a:t>
            </a:r>
            <a:r>
              <a:rPr lang="en"/>
              <a:t>Counters 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28675"/>
            <a:ext cx="484822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125" y="1309688"/>
            <a:ext cx="40957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92851"/>
            <a:ext cx="4449675" cy="4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363" y="399563"/>
            <a:ext cx="40862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Synchronous </a:t>
            </a:r>
            <a:r>
              <a:rPr lang="en">
                <a:solidFill>
                  <a:schemeClr val="dk1"/>
                </a:solidFill>
              </a:rPr>
              <a:t>Counters 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38" y="1228663"/>
            <a:ext cx="57626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Synchronous Counters</a:t>
            </a:r>
            <a:endParaRPr/>
          </a:p>
        </p:txBody>
      </p:sp>
      <p:sp>
        <p:nvSpPr>
          <p:cNvPr id="397" name="Google Shape;397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13" y="1307238"/>
            <a:ext cx="55911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17" y="192500"/>
            <a:ext cx="4632284" cy="48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Propagation Delay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88" y="1384312"/>
            <a:ext cx="5092625" cy="23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3" y="1394598"/>
            <a:ext cx="8520601" cy="223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Questions</a:t>
            </a:r>
            <a:endParaRPr/>
          </a:p>
        </p:txBody>
      </p:sp>
      <p:sp>
        <p:nvSpPr>
          <p:cNvPr id="418" name="Google Shape;418;p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50" y="1228675"/>
            <a:ext cx="4030601" cy="3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523" y="2030325"/>
            <a:ext cx="3333275" cy="18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 Applications</a:t>
            </a:r>
            <a:endParaRPr/>
          </a:p>
        </p:txBody>
      </p:sp>
      <p:sp>
        <p:nvSpPr>
          <p:cNvPr id="426" name="Google Shape;426;p64"/>
          <p:cNvSpPr txBox="1"/>
          <p:nvPr>
            <p:ph idx="1" type="body"/>
          </p:nvPr>
        </p:nvSpPr>
        <p:spPr>
          <a:xfrm>
            <a:off x="311700" y="1228675"/>
            <a:ext cx="4951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Automobile 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Parking Control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950" y="1043450"/>
            <a:ext cx="5150675" cy="34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Counter Applications</a:t>
            </a:r>
            <a:endParaRPr/>
          </a:p>
        </p:txBody>
      </p:sp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311700" y="1228675"/>
            <a:ext cx="4951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Parallel-to-Serial 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Data Conversion 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(Multiplexing)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175" y="1292325"/>
            <a:ext cx="4891375" cy="2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311700" y="631425"/>
            <a:ext cx="8520600" cy="3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600"/>
              <a:t>End is the new  Beginning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 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300"/>
              <a:t>Best of luck for your future</a:t>
            </a:r>
            <a:endParaRPr sz="63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>
            <p:ph type="title"/>
          </p:nvPr>
        </p:nvSpPr>
        <p:spPr>
          <a:xfrm>
            <a:off x="311700" y="198175"/>
            <a:ext cx="8520600" cy="35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/>
              <a:t>It’s been a nice  journey with you guys</a:t>
            </a:r>
            <a:endParaRPr sz="9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Decade Counters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04125"/>
            <a:ext cx="4375075" cy="22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298575"/>
            <a:ext cx="4294100" cy="20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Counters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79150"/>
            <a:ext cx="6006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synchronous counter all the flip-flops in the counter are clocked at the same time by a common clock pulse.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272" y="966925"/>
            <a:ext cx="2438025" cy="36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049" y="2571750"/>
            <a:ext cx="3580775" cy="1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3-Bit Synchronous Binary Counter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50" y="1213425"/>
            <a:ext cx="5009575" cy="3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Synchronous Binary Counter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71" y="1200375"/>
            <a:ext cx="7001954" cy="25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074" y="3148349"/>
            <a:ext cx="1899450" cy="18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